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667" r:id="rId3"/>
  </p:sldMasterIdLst>
  <p:notesMasterIdLst>
    <p:notesMasterId r:id="rId25"/>
  </p:notesMasterIdLst>
  <p:handoutMasterIdLst>
    <p:handoutMasterId r:id="rId26"/>
  </p:handoutMasterIdLst>
  <p:sldIdLst>
    <p:sldId id="256" r:id="rId4"/>
    <p:sldId id="355" r:id="rId5"/>
    <p:sldId id="477" r:id="rId6"/>
    <p:sldId id="472" r:id="rId7"/>
    <p:sldId id="478" r:id="rId8"/>
    <p:sldId id="479" r:id="rId9"/>
    <p:sldId id="482" r:id="rId10"/>
    <p:sldId id="480" r:id="rId11"/>
    <p:sldId id="481" r:id="rId12"/>
    <p:sldId id="483" r:id="rId13"/>
    <p:sldId id="484" r:id="rId14"/>
    <p:sldId id="485" r:id="rId15"/>
    <p:sldId id="486" r:id="rId16"/>
    <p:sldId id="487" r:id="rId17"/>
    <p:sldId id="488" r:id="rId18"/>
    <p:sldId id="489" r:id="rId19"/>
    <p:sldId id="490" r:id="rId20"/>
    <p:sldId id="491" r:id="rId21"/>
    <p:sldId id="492" r:id="rId22"/>
    <p:sldId id="262" r:id="rId23"/>
    <p:sldId id="276"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35CB"/>
    <a:srgbClr val="33CCCC"/>
    <a:srgbClr val="78E4A1"/>
    <a:srgbClr val="B671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24" autoAdjust="0"/>
  </p:normalViewPr>
  <p:slideViewPr>
    <p:cSldViewPr>
      <p:cViewPr>
        <p:scale>
          <a:sx n="80" d="100"/>
          <a:sy n="80" d="100"/>
        </p:scale>
        <p:origin x="-874" y="374"/>
      </p:cViewPr>
      <p:guideLst>
        <p:guide orient="horz" pos="2160"/>
        <p:guide pos="2880"/>
      </p:guideLst>
    </p:cSldViewPr>
  </p:slideViewPr>
  <p:outlineViewPr>
    <p:cViewPr>
      <p:scale>
        <a:sx n="33" d="100"/>
        <a:sy n="33" d="100"/>
      </p:scale>
      <p:origin x="0" y="11971"/>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1C763E8-DEA4-419E-BA80-951F842BB575}" type="datetimeFigureOut">
              <a:rPr lang="en-US" smtClean="0"/>
              <a:t>1/11/2017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E29E465-A2F7-41B3-8952-F4899DBF9AF3}" type="slidenum">
              <a:rPr lang="en-US" smtClean="0"/>
              <a:t>‹#›</a:t>
            </a:fld>
            <a:endParaRPr lang="en-US" dirty="0"/>
          </a:p>
        </p:txBody>
      </p:sp>
    </p:spTree>
    <p:extLst>
      <p:ext uri="{BB962C8B-B14F-4D97-AF65-F5344CB8AC3E}">
        <p14:creationId xmlns:p14="http://schemas.microsoft.com/office/powerpoint/2010/main" val="1291598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13C1144-1813-4DF4-BBE2-5C1043A7998C}" type="datetimeFigureOut">
              <a:rPr lang="en-US" smtClean="0"/>
              <a:t>1/11/2017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5E33CCA-36A1-4A94-B788-AF068CDC0768}" type="slidenum">
              <a:rPr lang="en-US" smtClean="0"/>
              <a:t>‹#›</a:t>
            </a:fld>
            <a:endParaRPr lang="en-US" dirty="0"/>
          </a:p>
        </p:txBody>
      </p:sp>
    </p:spTree>
    <p:extLst>
      <p:ext uri="{BB962C8B-B14F-4D97-AF65-F5344CB8AC3E}">
        <p14:creationId xmlns:p14="http://schemas.microsoft.com/office/powerpoint/2010/main" val="1617510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E33CCA-36A1-4A94-B788-AF068CDC0768}" type="slidenum">
              <a:rPr lang="en-US" smtClean="0"/>
              <a:t>14</a:t>
            </a:fld>
            <a:endParaRPr lang="en-US" dirty="0"/>
          </a:p>
        </p:txBody>
      </p:sp>
    </p:spTree>
    <p:extLst>
      <p:ext uri="{BB962C8B-B14F-4D97-AF65-F5344CB8AC3E}">
        <p14:creationId xmlns:p14="http://schemas.microsoft.com/office/powerpoint/2010/main" val="79456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 trainings planned for</a:t>
            </a:r>
            <a:r>
              <a:rPr lang="en-US" baseline="0" dirty="0" smtClean="0"/>
              <a:t> 2017.</a:t>
            </a:r>
            <a:endParaRPr lang="en-US" dirty="0"/>
          </a:p>
        </p:txBody>
      </p:sp>
      <p:sp>
        <p:nvSpPr>
          <p:cNvPr id="4" name="Slide Number Placeholder 3"/>
          <p:cNvSpPr>
            <a:spLocks noGrp="1"/>
          </p:cNvSpPr>
          <p:nvPr>
            <p:ph type="sldNum" sz="quarter" idx="10"/>
          </p:nvPr>
        </p:nvSpPr>
        <p:spPr/>
        <p:txBody>
          <a:bodyPr/>
          <a:lstStyle/>
          <a:p>
            <a:fld id="{C5E33CCA-36A1-4A94-B788-AF068CDC0768}" type="slidenum">
              <a:rPr lang="en-US" smtClean="0"/>
              <a:t>15</a:t>
            </a:fld>
            <a:endParaRPr lang="en-US" dirty="0"/>
          </a:p>
        </p:txBody>
      </p:sp>
    </p:spTree>
    <p:extLst>
      <p:ext uri="{BB962C8B-B14F-4D97-AF65-F5344CB8AC3E}">
        <p14:creationId xmlns:p14="http://schemas.microsoft.com/office/powerpoint/2010/main" val="4134226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7.5</a:t>
            </a:r>
            <a:r>
              <a:rPr lang="en-US" baseline="0" dirty="0" smtClean="0"/>
              <a:t> hour training objectives are more involved with higher expectation in being able to apply and describe concepts.</a:t>
            </a:r>
            <a:endParaRPr lang="en-US" dirty="0"/>
          </a:p>
        </p:txBody>
      </p:sp>
      <p:sp>
        <p:nvSpPr>
          <p:cNvPr id="4" name="Slide Number Placeholder 3"/>
          <p:cNvSpPr>
            <a:spLocks noGrp="1"/>
          </p:cNvSpPr>
          <p:nvPr>
            <p:ph type="sldNum" sz="quarter" idx="10"/>
          </p:nvPr>
        </p:nvSpPr>
        <p:spPr/>
        <p:txBody>
          <a:bodyPr/>
          <a:lstStyle/>
          <a:p>
            <a:fld id="{C5E33CCA-36A1-4A94-B788-AF068CDC0768}" type="slidenum">
              <a:rPr lang="en-US" smtClean="0"/>
              <a:t>17</a:t>
            </a:fld>
            <a:endParaRPr lang="en-US" dirty="0"/>
          </a:p>
        </p:txBody>
      </p:sp>
    </p:spTree>
    <p:extLst>
      <p:ext uri="{BB962C8B-B14F-4D97-AF65-F5344CB8AC3E}">
        <p14:creationId xmlns:p14="http://schemas.microsoft.com/office/powerpoint/2010/main" val="2173812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Loida Santos, Associate</a:t>
            </a:r>
            <a:r>
              <a:rPr lang="en-US" baseline="0" dirty="0" smtClean="0"/>
              <a:t> Director of Agency Programs, LINCS</a:t>
            </a:r>
            <a:endParaRPr lang="en-US" dirty="0"/>
          </a:p>
        </p:txBody>
      </p:sp>
      <p:sp>
        <p:nvSpPr>
          <p:cNvPr id="4" name="Slide Number Placeholder 3"/>
          <p:cNvSpPr>
            <a:spLocks noGrp="1"/>
          </p:cNvSpPr>
          <p:nvPr>
            <p:ph type="sldNum" sz="quarter" idx="10"/>
          </p:nvPr>
        </p:nvSpPr>
        <p:spPr/>
        <p:txBody>
          <a:bodyPr/>
          <a:lstStyle/>
          <a:p>
            <a:fld id="{C5E33CCA-36A1-4A94-B788-AF068CDC0768}" type="slidenum">
              <a:rPr lang="en-US" smtClean="0"/>
              <a:t>19</a:t>
            </a:fld>
            <a:endParaRPr lang="en-US" dirty="0"/>
          </a:p>
        </p:txBody>
      </p:sp>
    </p:spTree>
    <p:extLst>
      <p:ext uri="{BB962C8B-B14F-4D97-AF65-F5344CB8AC3E}">
        <p14:creationId xmlns:p14="http://schemas.microsoft.com/office/powerpoint/2010/main" val="3875736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99801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20002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53992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84087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9369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4B255DC-F6E4-43B8-9120-C91B14FD5A8C}" type="datetime1">
              <a:rPr lang="en-US" smtClean="0"/>
              <a:t>1/11/2017</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FF8FD7B8-E8B1-FD4F-94B2-836CA52AFD57}" type="slidenum">
              <a:rPr lang="en-US" smtClean="0"/>
              <a:t>‹#›</a:t>
            </a:fld>
            <a:endParaRPr lang="en-US" dirty="0"/>
          </a:p>
        </p:txBody>
      </p:sp>
    </p:spTree>
    <p:extLst>
      <p:ext uri="{BB962C8B-B14F-4D97-AF65-F5344CB8AC3E}">
        <p14:creationId xmlns:p14="http://schemas.microsoft.com/office/powerpoint/2010/main" val="2200105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CC Title Slide">
    <p:spTree>
      <p:nvGrpSpPr>
        <p:cNvPr id="1" name=""/>
        <p:cNvGrpSpPr/>
        <p:nvPr/>
      </p:nvGrpSpPr>
      <p:grpSpPr>
        <a:xfrm>
          <a:off x="0" y="0"/>
          <a:ext cx="0" cy="0"/>
          <a:chOff x="0" y="0"/>
          <a:chExt cx="0" cy="0"/>
        </a:xfrm>
      </p:grpSpPr>
      <p:sp>
        <p:nvSpPr>
          <p:cNvPr id="4" name="Text Placeholder 7"/>
          <p:cNvSpPr>
            <a:spLocks noGrp="1"/>
          </p:cNvSpPr>
          <p:nvPr>
            <p:ph type="body" sz="quarter" idx="15"/>
          </p:nvPr>
        </p:nvSpPr>
        <p:spPr>
          <a:xfrm>
            <a:off x="457200" y="1546841"/>
            <a:ext cx="8229600" cy="4045388"/>
          </a:xfrm>
          <a:prstGeom prst="rect">
            <a:avLst/>
          </a:prstGeom>
        </p:spPr>
        <p:txBody>
          <a:bodyPr tIns="0" rIns="0" bIns="0" anchor="ctr"/>
          <a:lstStyle>
            <a:lvl1pPr algn="ctr">
              <a:buFontTx/>
              <a:buNone/>
              <a:defRPr sz="4400">
                <a:solidFill>
                  <a:schemeClr val="tx1"/>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
        <p:nvSpPr>
          <p:cNvPr id="5"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11653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CC Left Bulleted Text">
    <p:spTree>
      <p:nvGrpSpPr>
        <p:cNvPr id="1" name=""/>
        <p:cNvGrpSpPr/>
        <p:nvPr/>
      </p:nvGrpSpPr>
      <p:grpSpPr>
        <a:xfrm>
          <a:off x="0" y="0"/>
          <a:ext cx="0" cy="0"/>
          <a:chOff x="0" y="0"/>
          <a:chExt cx="0" cy="0"/>
        </a:xfrm>
      </p:grpSpPr>
      <p:sp>
        <p:nvSpPr>
          <p:cNvPr id="4" name="Text Placeholder 7"/>
          <p:cNvSpPr>
            <a:spLocks noGrp="1"/>
          </p:cNvSpPr>
          <p:nvPr>
            <p:ph type="body" sz="quarter" idx="15"/>
          </p:nvPr>
        </p:nvSpPr>
        <p:spPr>
          <a:xfrm>
            <a:off x="457200" y="1365313"/>
            <a:ext cx="8229600" cy="4701034"/>
          </a:xfrm>
          <a:prstGeom prst="rect">
            <a:avLst/>
          </a:prstGeom>
        </p:spPr>
        <p:txBody>
          <a:bodyPr lIns="0" tIns="0" rIns="0" bIns="0"/>
          <a:lstStyle>
            <a:lvl1pPr marL="365760" indent="-365760">
              <a:buClr>
                <a:srgbClr val="B60225"/>
              </a:buClr>
              <a:buFont typeface="Arial"/>
              <a:buChar char="•"/>
              <a:defRPr sz="3200" baseline="0">
                <a:solidFill>
                  <a:schemeClr val="tx1"/>
                </a:solidFill>
              </a:defRPr>
            </a:lvl1pPr>
            <a:lvl2pPr marL="731520" indent="-365760">
              <a:buClr>
                <a:srgbClr val="B60225"/>
              </a:buClr>
              <a:buFont typeface="Courier New"/>
              <a:buChar char="o"/>
              <a:defRPr sz="2400" baseline="0">
                <a:solidFill>
                  <a:schemeClr val="tx1"/>
                </a:solidFill>
              </a:defRPr>
            </a:lvl2pPr>
            <a:lvl3pPr marL="731520" indent="-365760">
              <a:buClr>
                <a:srgbClr val="B60225"/>
              </a:buClr>
              <a:buFont typeface="Courier New"/>
              <a:buChar char="o"/>
              <a:defRPr sz="2400" baseline="0">
                <a:solidFill>
                  <a:schemeClr val="tx1"/>
                </a:solidFill>
              </a:defRPr>
            </a:lvl3pPr>
            <a:lvl4pPr marL="731520" indent="-365760">
              <a:buClr>
                <a:srgbClr val="B60225"/>
              </a:buClr>
              <a:buFont typeface="Courier New"/>
              <a:buChar char="o"/>
              <a:defRPr sz="2400" baseline="0">
                <a:solidFill>
                  <a:schemeClr val="tx1"/>
                </a:solidFill>
              </a:defRPr>
            </a:lvl4pPr>
            <a:lvl5pPr marL="731520" indent="-365760">
              <a:buClr>
                <a:srgbClr val="B60225"/>
              </a:buClr>
              <a:buFont typeface="Courier New"/>
              <a:buChar char="o"/>
              <a:defRPr sz="2400" baseline="0">
                <a:solidFill>
                  <a:schemeClr val="tx1"/>
                </a:solidFill>
              </a:defRPr>
            </a:lvl5pPr>
          </a:lstStyle>
          <a:p>
            <a:pPr lvl="0"/>
            <a:r>
              <a:rPr lang="en-US" dirty="0" smtClean="0"/>
              <a:t>Click to edit Master text styles</a:t>
            </a:r>
          </a:p>
          <a:p>
            <a:pPr lvl="1"/>
            <a:r>
              <a:rPr lang="en-US" dirty="0" smtClean="0"/>
              <a:t>Second level</a:t>
            </a:r>
          </a:p>
        </p:txBody>
      </p:sp>
      <p:sp>
        <p:nvSpPr>
          <p:cNvPr id="5"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3" name="Title 2"/>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47119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26" name="Picture 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819400" y="5791200"/>
            <a:ext cx="3429000" cy="831532"/>
          </a:xfrm>
          <a:prstGeom prst="rect">
            <a:avLst/>
          </a:prstGeom>
          <a:noFill/>
          <a:ln>
            <a:noFill/>
          </a:ln>
          <a:effectLst>
            <a:softEdge rad="3175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070945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4" r:id="rId6"/>
    <p:sldLayoutId id="2147483665" r:id="rId7"/>
    <p:sldLayoutId id="2147483666" r:id="rId8"/>
  </p:sldLayoutIdLst>
  <p:txStyles>
    <p:titleStyle>
      <a:lvl1pPr algn="ctr" defTabSz="914400" rtl="0" eaLnBrk="1" latinLnBrk="0" hangingPunct="1">
        <a:spcBef>
          <a:spcPct val="0"/>
        </a:spcBef>
        <a:buNone/>
        <a:defRPr sz="4400" b="1" kern="1200">
          <a:solidFill>
            <a:srgbClr val="FFFF00"/>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914400"/>
          </a:xfrm>
          <a:prstGeom prst="rect">
            <a:avLst/>
          </a:prstGeom>
          <a:solidFill>
            <a:srgbClr val="0437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AHA Stacke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1271" y="5696624"/>
            <a:ext cx="1239158" cy="707295"/>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A0746F-19A0-4D4C-B925-7057EB575929}" type="datetime1">
              <a:rPr lang="en-US" smtClean="0"/>
              <a:t>1/11/2017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8FD7B8-E8B1-FD4F-94B2-836CA52AFD57}" type="slidenum">
              <a:rPr lang="en-US" smtClean="0"/>
              <a:t>‹#›</a:t>
            </a:fld>
            <a:endParaRPr lang="en-US" dirty="0"/>
          </a:p>
        </p:txBody>
      </p:sp>
    </p:spTree>
    <p:extLst>
      <p:ext uri="{BB962C8B-B14F-4D97-AF65-F5344CB8AC3E}">
        <p14:creationId xmlns:p14="http://schemas.microsoft.com/office/powerpoint/2010/main" val="691022481"/>
      </p:ext>
    </p:extLst>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219"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469721" y="272867"/>
            <a:ext cx="1938031" cy="756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400800"/>
            <a:ext cx="9144000" cy="457200"/>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6" name="Rectangle 5"/>
          <p:cNvSpPr/>
          <p:nvPr/>
        </p:nvSpPr>
        <p:spPr>
          <a:xfrm>
            <a:off x="0" y="0"/>
            <a:ext cx="9144000" cy="228600"/>
          </a:xfrm>
          <a:prstGeom prst="rect">
            <a:avLst/>
          </a:prstGeom>
          <a:solidFill>
            <a:srgbClr val="B602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cxnSp>
        <p:nvCxnSpPr>
          <p:cNvPr id="7" name="Straight Connector 6"/>
          <p:cNvCxnSpPr/>
          <p:nvPr/>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3" name="Title Placeholder 2"/>
          <p:cNvSpPr>
            <a:spLocks noGrp="1"/>
          </p:cNvSpPr>
          <p:nvPr>
            <p:ph type="title"/>
          </p:nvPr>
        </p:nvSpPr>
        <p:spPr>
          <a:xfrm>
            <a:off x="2963387" y="283983"/>
            <a:ext cx="5723413" cy="73064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Text Placeholder 3"/>
          <p:cNvSpPr>
            <a:spLocks noGrp="1"/>
          </p:cNvSpPr>
          <p:nvPr>
            <p:ph type="body" idx="1"/>
          </p:nvPr>
        </p:nvSpPr>
        <p:spPr>
          <a:xfrm>
            <a:off x="457200" y="1325650"/>
            <a:ext cx="8229600" cy="470103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p:txBody>
      </p:sp>
      <p:sp>
        <p:nvSpPr>
          <p:cNvPr id="2" name="Footer Placeholder 1"/>
          <p:cNvSpPr>
            <a:spLocks noGrp="1"/>
          </p:cNvSpPr>
          <p:nvPr>
            <p:ph type="ftr" sz="quarter" idx="3"/>
          </p:nvPr>
        </p:nvSpPr>
        <p:spPr>
          <a:xfrm>
            <a:off x="3124200" y="6380788"/>
            <a:ext cx="2895600" cy="477211"/>
          </a:xfrm>
          <a:prstGeom prst="rect">
            <a:avLst/>
          </a:prstGeom>
        </p:spPr>
        <p:txBody>
          <a:bodyPr vert="horz" lIns="91440" tIns="45720" rIns="91440" bIns="45720" rtlCol="0" anchor="ctr"/>
          <a:lstStyle>
            <a:lvl1pPr algn="ctr">
              <a:defRPr sz="2000">
                <a:solidFill>
                  <a:schemeClr val="bg1"/>
                </a:solidFill>
              </a:defRPr>
            </a:lvl1pPr>
          </a:lstStyle>
          <a:p>
            <a:endParaRPr lang="en-US" dirty="0"/>
          </a:p>
        </p:txBody>
      </p:sp>
    </p:spTree>
    <p:extLst>
      <p:ext uri="{BB962C8B-B14F-4D97-AF65-F5344CB8AC3E}">
        <p14:creationId xmlns:p14="http://schemas.microsoft.com/office/powerpoint/2010/main" val="2216410180"/>
      </p:ext>
    </p:extLst>
  </p:cSld>
  <p:clrMap bg1="lt1" tx1="dk1" bg2="lt2" tx2="dk2" accent1="accent1" accent2="accent2" accent3="accent3" accent4="accent4" accent5="accent5" accent6="accent6" hlink="hlink" folHlink="folHlink"/>
  <p:txStyles>
    <p:titleStyle>
      <a:lvl1pPr algn="r" defTabSz="457200" rtl="0" eaLnBrk="1" fontAlgn="base" hangingPunct="1">
        <a:spcBef>
          <a:spcPct val="0"/>
        </a:spcBef>
        <a:spcAft>
          <a:spcPct val="0"/>
        </a:spcAft>
        <a:defRPr sz="1600" kern="1200" cap="all" baseline="0">
          <a:solidFill>
            <a:srgbClr val="000000"/>
          </a:solidFill>
          <a:latin typeface="Helvetica"/>
          <a:ea typeface="ＭＳ Ｐゴシック" pitchFamily="-112" charset="-128"/>
          <a:cs typeface="Helvetica"/>
        </a:defRPr>
      </a:lvl1pPr>
      <a:lvl2pPr algn="r" defTabSz="457200" rtl="0" eaLnBrk="1" fontAlgn="base" hangingPunct="1">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1" fontAlgn="base" hangingPunct="1">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1" fontAlgn="base" hangingPunct="1">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1" fontAlgn="base" hangingPunct="1">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eaLnBrk="1" fontAlgn="base" hangingPunct="1">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eaLnBrk="1" fontAlgn="base" hangingPunct="1">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eaLnBrk="1" fontAlgn="base" hangingPunct="1">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eaLnBrk="1" fontAlgn="base" hangingPunct="1">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65760" indent="-365760" algn="l" defTabSz="457200" rtl="0" eaLnBrk="1" fontAlgn="base" hangingPunct="1">
        <a:spcBef>
          <a:spcPct val="20000"/>
        </a:spcBef>
        <a:spcAft>
          <a:spcPct val="0"/>
        </a:spcAft>
        <a:buClr>
          <a:srgbClr val="B60225"/>
        </a:buClr>
        <a:buFont typeface="Arial"/>
        <a:buChar char="•"/>
        <a:defRPr sz="3200" kern="1200">
          <a:solidFill>
            <a:schemeClr val="tx1"/>
          </a:solidFill>
          <a:latin typeface="Helvetica"/>
          <a:ea typeface="ＭＳ Ｐゴシック" pitchFamily="-112" charset="-128"/>
          <a:cs typeface="Helvetica"/>
        </a:defRPr>
      </a:lvl1pPr>
      <a:lvl2pPr marL="731520" indent="-365760" algn="l" defTabSz="576263" rtl="0" eaLnBrk="1" fontAlgn="base" hangingPunct="1">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2pPr>
      <a:lvl3pPr marL="731520" indent="-365760" algn="l" defTabSz="457200" rtl="0" eaLnBrk="1" fontAlgn="base" hangingPunct="1">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3pPr>
      <a:lvl4pPr marL="731520" indent="-365760" algn="l" defTabSz="457200" rtl="0" eaLnBrk="1" fontAlgn="base" hangingPunct="1">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4pPr>
      <a:lvl5pPr marL="731520" indent="-365760" algn="l" defTabSz="457200" rtl="0" eaLnBrk="1" fontAlgn="base" hangingPunct="1">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rmAutofit fontScale="90000"/>
          </a:bodyPr>
          <a:lstStyle/>
          <a:p>
            <a:r>
              <a:rPr lang="en-US" dirty="0" smtClean="0"/>
              <a:t/>
            </a:r>
            <a:br>
              <a:rPr lang="en-US" dirty="0" smtClean="0"/>
            </a:br>
            <a:r>
              <a:rPr lang="en-US" dirty="0" smtClean="0"/>
              <a:t>Long Island Population Health Improvement Project</a:t>
            </a:r>
            <a:br>
              <a:rPr lang="en-US" dirty="0" smtClean="0"/>
            </a:br>
            <a:r>
              <a:rPr lang="en-US" dirty="0" smtClean="0"/>
              <a:t>(LIPHIP)</a:t>
            </a:r>
            <a:endParaRPr lang="en-US" dirty="0"/>
          </a:p>
        </p:txBody>
      </p:sp>
      <p:sp>
        <p:nvSpPr>
          <p:cNvPr id="3" name="Subtitle 2"/>
          <p:cNvSpPr>
            <a:spLocks noGrp="1"/>
          </p:cNvSpPr>
          <p:nvPr>
            <p:ph type="subTitle" idx="1"/>
          </p:nvPr>
        </p:nvSpPr>
        <p:spPr>
          <a:xfrm>
            <a:off x="1371600" y="3886200"/>
            <a:ext cx="6400800" cy="762000"/>
          </a:xfrm>
        </p:spPr>
        <p:txBody>
          <a:bodyPr/>
          <a:lstStyle/>
          <a:p>
            <a:r>
              <a:rPr lang="en-US" dirty="0" smtClean="0"/>
              <a:t>January 12, 2016</a:t>
            </a:r>
          </a:p>
          <a:p>
            <a:endParaRPr lang="en-US" dirty="0" smtClean="0"/>
          </a:p>
          <a:p>
            <a:endParaRPr lang="en-US" dirty="0" smtClean="0"/>
          </a:p>
        </p:txBody>
      </p:sp>
      <p:sp>
        <p:nvSpPr>
          <p:cNvPr id="4" name="TextBox 3"/>
          <p:cNvSpPr txBox="1"/>
          <p:nvPr/>
        </p:nvSpPr>
        <p:spPr>
          <a:xfrm>
            <a:off x="1981200" y="5105400"/>
            <a:ext cx="4953000" cy="677108"/>
          </a:xfrm>
          <a:prstGeom prst="rect">
            <a:avLst/>
          </a:prstGeom>
          <a:noFill/>
        </p:spPr>
        <p:txBody>
          <a:bodyPr wrap="square" rtlCol="0">
            <a:spAutoFit/>
          </a:bodyPr>
          <a:lstStyle/>
          <a:p>
            <a:pPr algn="ctr"/>
            <a:r>
              <a:rPr lang="en-US" sz="2000" b="1" i="1" dirty="0">
                <a:effectLst>
                  <a:outerShdw blurRad="38100" dist="38100" dir="2700000" algn="tl">
                    <a:srgbClr val="000000">
                      <a:alpha val="43137"/>
                    </a:srgbClr>
                  </a:outerShdw>
                </a:effectLst>
              </a:rPr>
              <a:t>This meeting is now being recorded.</a:t>
            </a:r>
          </a:p>
          <a:p>
            <a:pPr algn="ctr"/>
            <a:endParaRPr lang="en-US" dirty="0"/>
          </a:p>
        </p:txBody>
      </p:sp>
    </p:spTree>
    <p:extLst>
      <p:ext uri="{BB962C8B-B14F-4D97-AF65-F5344CB8AC3E}">
        <p14:creationId xmlns:p14="http://schemas.microsoft.com/office/powerpoint/2010/main" val="95918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Rectangle 3"/>
          <p:cNvSpPr/>
          <p:nvPr/>
        </p:nvSpPr>
        <p:spPr>
          <a:xfrm>
            <a:off x="2133600" y="5334000"/>
            <a:ext cx="4724400" cy="137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8" name="Picture 4" descr="http://fibromyalgianewstoday.com/wp-content/uploads/2015/03/shutterstock_24357436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533400"/>
            <a:ext cx="4637397" cy="58801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953000" y="1349791"/>
            <a:ext cx="4038600" cy="4247317"/>
          </a:xfrm>
          <a:prstGeom prst="rect">
            <a:avLst/>
          </a:prstGeom>
          <a:noFill/>
        </p:spPr>
        <p:txBody>
          <a:bodyPr wrap="squar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38100" dist="38100" dir="2700000" algn="tl">
                    <a:srgbClr val="000000">
                      <a:alpha val="43137"/>
                    </a:srgbClr>
                  </a:outerShdw>
                </a:effectLst>
              </a:rPr>
              <a:t>Networking, Stretch Break &amp; Sign up for Workgroup Participation</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47706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2017 Workgroup Projects and Reset</a:t>
            </a:r>
            <a:endParaRPr lang="en-US" dirty="0"/>
          </a:p>
        </p:txBody>
      </p:sp>
      <p:sp>
        <p:nvSpPr>
          <p:cNvPr id="3" name="Content Placeholder 2"/>
          <p:cNvSpPr>
            <a:spLocks noGrp="1"/>
          </p:cNvSpPr>
          <p:nvPr>
            <p:ph idx="1"/>
          </p:nvPr>
        </p:nvSpPr>
        <p:spPr/>
        <p:txBody>
          <a:bodyPr/>
          <a:lstStyle/>
          <a:p>
            <a:r>
              <a:rPr lang="en-US" dirty="0" smtClean="0"/>
              <a:t>Focus on workgroups: </a:t>
            </a:r>
          </a:p>
          <a:p>
            <a:pPr lvl="1"/>
            <a:r>
              <a:rPr lang="en-US" dirty="0" smtClean="0"/>
              <a:t>Public Education, Outreach and Community Engagement</a:t>
            </a:r>
          </a:p>
          <a:p>
            <a:pPr lvl="1"/>
            <a:r>
              <a:rPr lang="en-US" dirty="0" smtClean="0"/>
              <a:t>Academic Partners</a:t>
            </a:r>
          </a:p>
          <a:p>
            <a:pPr lvl="1"/>
            <a:r>
              <a:rPr lang="en-US" dirty="0" smtClean="0"/>
              <a:t>CLAS/Workforce</a:t>
            </a:r>
          </a:p>
          <a:p>
            <a:pPr lvl="1"/>
            <a:r>
              <a:rPr lang="en-US" dirty="0" smtClean="0"/>
              <a:t>Data Analysis</a:t>
            </a:r>
          </a:p>
          <a:p>
            <a:pPr lvl="1"/>
            <a:r>
              <a:rPr lang="en-US" dirty="0" smtClean="0"/>
              <a:t>Complete Streets/Nutrition and Wellness</a:t>
            </a:r>
          </a:p>
          <a:p>
            <a:pPr lvl="1"/>
            <a:r>
              <a:rPr lang="en-US" dirty="0" smtClean="0"/>
              <a:t>Behavioral Health</a:t>
            </a:r>
            <a:endParaRPr lang="en-US" dirty="0"/>
          </a:p>
        </p:txBody>
      </p:sp>
    </p:spTree>
    <p:extLst>
      <p:ext uri="{BB962C8B-B14F-4D97-AF65-F5344CB8AC3E}">
        <p14:creationId xmlns:p14="http://schemas.microsoft.com/office/powerpoint/2010/main" val="3468601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Health Workgroup</a:t>
            </a:r>
            <a:endParaRPr lang="en-US" dirty="0"/>
          </a:p>
        </p:txBody>
      </p:sp>
      <p:sp>
        <p:nvSpPr>
          <p:cNvPr id="3" name="Content Placeholder 2"/>
          <p:cNvSpPr>
            <a:spLocks noGrp="1"/>
          </p:cNvSpPr>
          <p:nvPr>
            <p:ph idx="1"/>
          </p:nvPr>
        </p:nvSpPr>
        <p:spPr/>
        <p:txBody>
          <a:bodyPr/>
          <a:lstStyle/>
          <a:p>
            <a:r>
              <a:rPr lang="en-US" dirty="0" smtClean="0"/>
              <a:t>Monday January 23 at 11:00am</a:t>
            </a:r>
            <a:endParaRPr lang="en-US" dirty="0"/>
          </a:p>
        </p:txBody>
      </p:sp>
    </p:spTree>
    <p:extLst>
      <p:ext uri="{BB962C8B-B14F-4D97-AF65-F5344CB8AC3E}">
        <p14:creationId xmlns:p14="http://schemas.microsoft.com/office/powerpoint/2010/main" val="2735000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Public Education, Outreach and Community Engagement</a:t>
            </a:r>
            <a:endParaRPr lang="en-US" dirty="0"/>
          </a:p>
        </p:txBody>
      </p:sp>
      <p:sp>
        <p:nvSpPr>
          <p:cNvPr id="3" name="Content Placeholder 2"/>
          <p:cNvSpPr>
            <a:spLocks noGrp="1"/>
          </p:cNvSpPr>
          <p:nvPr>
            <p:ph idx="1"/>
          </p:nvPr>
        </p:nvSpPr>
        <p:spPr/>
        <p:txBody>
          <a:bodyPr/>
          <a:lstStyle/>
          <a:p>
            <a:r>
              <a:rPr lang="en-US" dirty="0" smtClean="0"/>
              <a:t>Thursday January 26, 2:00pm</a:t>
            </a:r>
          </a:p>
          <a:p>
            <a:r>
              <a:rPr lang="en-US" dirty="0" smtClean="0"/>
              <a:t>Provider Engagement Strategies</a:t>
            </a:r>
          </a:p>
          <a:p>
            <a:r>
              <a:rPr lang="en-US" dirty="0" smtClean="0"/>
              <a:t>Ready Feet Rally</a:t>
            </a:r>
            <a:endParaRPr lang="en-US" dirty="0"/>
          </a:p>
        </p:txBody>
      </p:sp>
    </p:spTree>
    <p:extLst>
      <p:ext uri="{BB962C8B-B14F-4D97-AF65-F5344CB8AC3E}">
        <p14:creationId xmlns:p14="http://schemas.microsoft.com/office/powerpoint/2010/main" val="870291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Cultural Competency-Health Literacy Workgroup Activities</a:t>
            </a:r>
            <a:endParaRPr lang="en-US" dirty="0"/>
          </a:p>
        </p:txBody>
      </p:sp>
      <p:sp>
        <p:nvSpPr>
          <p:cNvPr id="3" name="Content Placeholder 2"/>
          <p:cNvSpPr>
            <a:spLocks noGrp="1"/>
          </p:cNvSpPr>
          <p:nvPr>
            <p:ph idx="1"/>
          </p:nvPr>
        </p:nvSpPr>
        <p:spPr>
          <a:xfrm>
            <a:off x="457200" y="1600200"/>
            <a:ext cx="8153400" cy="4525963"/>
          </a:xfrm>
        </p:spPr>
        <p:txBody>
          <a:bodyPr/>
          <a:lstStyle/>
          <a:p>
            <a:r>
              <a:rPr lang="en-US" dirty="0" smtClean="0"/>
              <a:t>Collaborative vendor exploration</a:t>
            </a:r>
          </a:p>
          <a:p>
            <a:r>
              <a:rPr lang="en-US" dirty="0" smtClean="0"/>
              <a:t>Review and negotiation of program proposals</a:t>
            </a:r>
          </a:p>
          <a:p>
            <a:pPr lvl="1"/>
            <a:r>
              <a:rPr lang="en-US" dirty="0" smtClean="0"/>
              <a:t>Dr. Martine Hackett, Hofstra University</a:t>
            </a:r>
          </a:p>
          <a:p>
            <a:r>
              <a:rPr lang="en-US" dirty="0" smtClean="0"/>
              <a:t>Development of Curriculum Components</a:t>
            </a:r>
          </a:p>
          <a:p>
            <a:r>
              <a:rPr lang="en-US" dirty="0" smtClean="0"/>
              <a:t>Planning November 7, 2016 CCHL TTT Organizational Lead Program</a:t>
            </a:r>
          </a:p>
          <a:p>
            <a:r>
              <a:rPr lang="en-US" dirty="0" smtClean="0"/>
              <a:t>Selection of participants</a:t>
            </a:r>
          </a:p>
        </p:txBody>
      </p:sp>
    </p:spTree>
    <p:extLst>
      <p:ext uri="{BB962C8B-B14F-4D97-AF65-F5344CB8AC3E}">
        <p14:creationId xmlns:p14="http://schemas.microsoft.com/office/powerpoint/2010/main" val="1261001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 name="Rectangle 4"/>
          <p:cNvSpPr/>
          <p:nvPr/>
        </p:nvSpPr>
        <p:spPr>
          <a:xfrm>
            <a:off x="1447800" y="4419600"/>
            <a:ext cx="62484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7200" y="1295400"/>
            <a:ext cx="8229600" cy="4830763"/>
          </a:xfrm>
        </p:spPr>
        <p:txBody>
          <a:bodyPr/>
          <a:lstStyle/>
          <a:p>
            <a:r>
              <a:rPr lang="en-US" dirty="0" smtClean="0"/>
              <a:t>November 7, 2016</a:t>
            </a:r>
          </a:p>
          <a:p>
            <a:r>
              <a:rPr lang="en-US" dirty="0" smtClean="0"/>
              <a:t>33 TTT participants certified to train:</a:t>
            </a:r>
          </a:p>
          <a:p>
            <a:pPr lvl="1"/>
            <a:r>
              <a:rPr lang="en-US" dirty="0" smtClean="0"/>
              <a:t>7.5 hour TTT </a:t>
            </a:r>
          </a:p>
          <a:p>
            <a:pPr lvl="1"/>
            <a:r>
              <a:rPr lang="en-US" dirty="0" smtClean="0"/>
              <a:t>1.5-2 hour CC-HL Staff Trainings</a:t>
            </a:r>
          </a:p>
          <a:p>
            <a:pPr lvl="1"/>
            <a:endParaRPr lang="en-US" dirty="0"/>
          </a:p>
          <a:p>
            <a:pPr lvl="1"/>
            <a:endParaRPr lang="en-US" dirty="0"/>
          </a:p>
        </p:txBody>
      </p:sp>
      <p:sp>
        <p:nvSpPr>
          <p:cNvPr id="4" name="Title 1"/>
          <p:cNvSpPr>
            <a:spLocks noGrp="1"/>
          </p:cNvSpPr>
          <p:nvPr>
            <p:ph type="title"/>
          </p:nvPr>
        </p:nvSpPr>
        <p:spPr/>
        <p:txBody>
          <a:bodyPr>
            <a:normAutofit fontScale="90000"/>
          </a:bodyPr>
          <a:lstStyle/>
          <a:p>
            <a:r>
              <a:rPr lang="en-US" dirty="0" smtClean="0"/>
              <a:t>Preparing Core Group of </a:t>
            </a:r>
            <a:br>
              <a:rPr lang="en-US" dirty="0" smtClean="0"/>
            </a:br>
            <a:r>
              <a:rPr lang="en-US" dirty="0" smtClean="0"/>
              <a:t>Train the Trainers</a:t>
            </a:r>
            <a:endParaRPr lang="en-US" dirty="0"/>
          </a:p>
        </p:txBody>
      </p:sp>
      <p:pic>
        <p:nvPicPr>
          <p:cNvPr id="1026" name="Picture 2" descr="H:\Shared\Communications Dept\PHIP\Events\Master Training Program 11.7.16\Photos\Marti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3123" y="2667000"/>
            <a:ext cx="2886075" cy="38481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Shared\Communications Dept\PHIP\Events\Master Training Program 11.7.16\Photos\Training Practic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486150"/>
            <a:ext cx="4114800" cy="308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575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 name="Rectangle 4"/>
          <p:cNvSpPr/>
          <p:nvPr/>
        </p:nvSpPr>
        <p:spPr>
          <a:xfrm>
            <a:off x="1447800" y="4419600"/>
            <a:ext cx="62484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Program Outline and Variations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396077"/>
              </p:ext>
            </p:extLst>
          </p:nvPr>
        </p:nvGraphicFramePr>
        <p:xfrm>
          <a:off x="381000" y="1213977"/>
          <a:ext cx="8458200" cy="5460120"/>
        </p:xfrm>
        <a:graphic>
          <a:graphicData uri="http://schemas.openxmlformats.org/drawingml/2006/table">
            <a:tbl>
              <a:tblPr firstRow="1" bandRow="1">
                <a:tableStyleId>{5C22544A-7EE6-4342-B048-85BDC9FD1C3A}</a:tableStyleId>
              </a:tblPr>
              <a:tblGrid>
                <a:gridCol w="4229100"/>
                <a:gridCol w="4229100"/>
              </a:tblGrid>
              <a:tr h="346896">
                <a:tc>
                  <a:txBody>
                    <a:bodyPr/>
                    <a:lstStyle/>
                    <a:p>
                      <a:pPr algn="ctr"/>
                      <a:r>
                        <a:rPr lang="en-US" sz="1800" dirty="0" smtClean="0"/>
                        <a:t>1.5-2.0</a:t>
                      </a:r>
                      <a:r>
                        <a:rPr lang="en-US" sz="1800" baseline="0" dirty="0" smtClean="0"/>
                        <a:t> Hour </a:t>
                      </a:r>
                      <a:r>
                        <a:rPr lang="en-US" sz="1800" i="1" baseline="0" dirty="0" smtClean="0"/>
                        <a:t>Staff</a:t>
                      </a:r>
                      <a:r>
                        <a:rPr lang="en-US" sz="1800" baseline="0" dirty="0" smtClean="0"/>
                        <a:t> Training</a:t>
                      </a:r>
                      <a:endParaRPr lang="en-US" sz="1800" dirty="0"/>
                    </a:p>
                  </a:txBody>
                  <a:tcPr/>
                </a:tc>
                <a:tc>
                  <a:txBody>
                    <a:bodyPr/>
                    <a:lstStyle/>
                    <a:p>
                      <a:pPr algn="ctr"/>
                      <a:r>
                        <a:rPr lang="en-US" sz="1800" dirty="0" smtClean="0"/>
                        <a:t>7.5</a:t>
                      </a:r>
                      <a:r>
                        <a:rPr lang="en-US" sz="1800" baseline="0" dirty="0" smtClean="0"/>
                        <a:t> Hour </a:t>
                      </a:r>
                      <a:r>
                        <a:rPr lang="en-US" sz="1800" i="1" baseline="0" dirty="0" smtClean="0"/>
                        <a:t>Train the Trainer </a:t>
                      </a:r>
                      <a:r>
                        <a:rPr lang="en-US" sz="1800" baseline="0" dirty="0" smtClean="0"/>
                        <a:t>Program</a:t>
                      </a:r>
                      <a:endParaRPr lang="en-US" sz="1800" dirty="0"/>
                    </a:p>
                  </a:txBody>
                  <a:tcPr/>
                </a:tc>
              </a:tr>
              <a:tr h="346896">
                <a:tc rowSpan="2">
                  <a:txBody>
                    <a:bodyPr/>
                    <a:lstStyle/>
                    <a:p>
                      <a:r>
                        <a:rPr lang="en-US" sz="1800" smtClean="0"/>
                        <a:t>Health</a:t>
                      </a:r>
                      <a:r>
                        <a:rPr lang="en-US" sz="1800" baseline="0" smtClean="0"/>
                        <a:t> Equity</a:t>
                      </a:r>
                    </a:p>
                    <a:p>
                      <a:pPr marL="285750" indent="-285750">
                        <a:buFont typeface="Arial" panose="020B0604020202020204" pitchFamily="34" charset="0"/>
                        <a:buChar char="•"/>
                      </a:pPr>
                      <a:r>
                        <a:rPr lang="en-US" sz="1800" baseline="0" smtClean="0"/>
                        <a:t>Social Determinants of Health</a:t>
                      </a:r>
                    </a:p>
                    <a:p>
                      <a:pPr marL="285750" indent="-285750">
                        <a:buFont typeface="Arial" panose="020B0604020202020204" pitchFamily="34" charset="0"/>
                        <a:buChar char="•"/>
                      </a:pPr>
                      <a:r>
                        <a:rPr lang="en-US" sz="1800" baseline="0" smtClean="0"/>
                        <a:t>Local Stories</a:t>
                      </a:r>
                    </a:p>
                    <a:p>
                      <a:pPr marL="285750" indent="-285750">
                        <a:buFont typeface="Arial" panose="020B0604020202020204" pitchFamily="34" charset="0"/>
                        <a:buChar char="•"/>
                      </a:pPr>
                      <a:r>
                        <a:rPr lang="en-US" sz="1800" baseline="0" smtClean="0"/>
                        <a:t>Place and Health</a:t>
                      </a:r>
                    </a:p>
                    <a:p>
                      <a:pPr marL="285750" indent="-285750">
                        <a:buFont typeface="Arial" panose="020B0604020202020204" pitchFamily="34" charset="0"/>
                        <a:buChar char="•"/>
                      </a:pPr>
                      <a:r>
                        <a:rPr lang="en-US" sz="1800" baseline="0" smtClean="0"/>
                        <a:t>Unconscious Bias</a:t>
                      </a:r>
                      <a:endParaRPr lang="en-US" sz="1800" smtClean="0"/>
                    </a:p>
                    <a:p>
                      <a:pPr algn="ct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Required Program</a:t>
                      </a:r>
                      <a:r>
                        <a:rPr lang="en-US" sz="1600" baseline="0" dirty="0" smtClean="0"/>
                        <a:t> Pre-Work</a:t>
                      </a:r>
                      <a:endParaRPr lang="en-US" sz="1600" dirty="0" smtClean="0"/>
                    </a:p>
                  </a:txBody>
                  <a:tcPr/>
                </a:tc>
              </a:tr>
              <a:tr h="1280037">
                <a:tc vMerge="1">
                  <a:txBody>
                    <a:bodyPr/>
                    <a:lstStyle/>
                    <a:p>
                      <a:pPr algn="ct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Self-Reflection</a:t>
                      </a:r>
                      <a:r>
                        <a:rPr lang="en-US" sz="1600" baseline="0" dirty="0" smtClean="0"/>
                        <a:t> and Discussion</a:t>
                      </a:r>
                    </a:p>
                  </a:txBody>
                  <a:tcPr/>
                </a:tc>
              </a:tr>
              <a:tr h="1122291">
                <a:tc>
                  <a:txBody>
                    <a:bodyPr/>
                    <a:lstStyle/>
                    <a:p>
                      <a:r>
                        <a:rPr lang="en-US" sz="1600" dirty="0" smtClean="0"/>
                        <a:t>Cultural Competency/Cultural Humility</a:t>
                      </a:r>
                    </a:p>
                    <a:p>
                      <a:pPr marL="285750" indent="-285750">
                        <a:buFont typeface="Arial" panose="020B0604020202020204" pitchFamily="34" charset="0"/>
                        <a:buChar char="•"/>
                      </a:pPr>
                      <a:r>
                        <a:rPr lang="en-US" sz="1600" dirty="0" smtClean="0"/>
                        <a:t>CLAS Standards</a:t>
                      </a:r>
                    </a:p>
                    <a:p>
                      <a:pPr marL="285750" indent="-285750">
                        <a:buFont typeface="Arial" panose="020B0604020202020204" pitchFamily="34" charset="0"/>
                        <a:buChar char="•"/>
                      </a:pPr>
                      <a:r>
                        <a:rPr lang="en-US" sz="1600" dirty="0" smtClean="0"/>
                        <a:t>Addressing</a:t>
                      </a:r>
                      <a:r>
                        <a:rPr lang="en-US" sz="1600" baseline="0" dirty="0" smtClean="0"/>
                        <a:t> cultural issues</a:t>
                      </a:r>
                    </a:p>
                    <a:p>
                      <a:pPr marL="285750" indent="-285750">
                        <a:buFont typeface="Arial" panose="020B0604020202020204" pitchFamily="34" charset="0"/>
                        <a:buChar char="•"/>
                      </a:pPr>
                      <a:r>
                        <a:rPr lang="en-US" sz="1600" baseline="0" dirty="0" smtClean="0"/>
                        <a:t>Cultural differences on Long Island</a:t>
                      </a:r>
                      <a:endParaRPr lang="en-US" sz="1600" dirty="0"/>
                    </a:p>
                  </a:txBody>
                  <a:tcPr/>
                </a:tc>
                <a:tc>
                  <a:txBody>
                    <a:bodyPr/>
                    <a:lstStyle/>
                    <a:p>
                      <a:r>
                        <a:rPr lang="en-US" sz="1600" dirty="0" smtClean="0"/>
                        <a:t>Review</a:t>
                      </a:r>
                      <a:r>
                        <a:rPr lang="en-US" sz="1600" baseline="0" dirty="0" smtClean="0"/>
                        <a:t> of full 2 hour curriculum:</a:t>
                      </a:r>
                    </a:p>
                    <a:p>
                      <a:pPr marL="285750" indent="-285750">
                        <a:buFont typeface="Arial" panose="020B0604020202020204" pitchFamily="34" charset="0"/>
                        <a:buChar char="•"/>
                      </a:pPr>
                      <a:r>
                        <a:rPr lang="en-US" sz="1600" baseline="0" dirty="0" smtClean="0"/>
                        <a:t>Health Equity</a:t>
                      </a:r>
                    </a:p>
                    <a:p>
                      <a:pPr marL="285750" indent="-285750">
                        <a:buFont typeface="Arial" panose="020B0604020202020204" pitchFamily="34" charset="0"/>
                        <a:buChar char="•"/>
                      </a:pPr>
                      <a:r>
                        <a:rPr lang="en-US" sz="1600" baseline="0" dirty="0" smtClean="0"/>
                        <a:t>Cultural Competency/Cultural Humility</a:t>
                      </a:r>
                    </a:p>
                    <a:p>
                      <a:pPr marL="285750" indent="-285750">
                        <a:buFont typeface="Arial" panose="020B0604020202020204" pitchFamily="34" charset="0"/>
                        <a:buChar char="•"/>
                      </a:pPr>
                      <a:r>
                        <a:rPr lang="en-US" sz="1600" baseline="0" dirty="0" smtClean="0"/>
                        <a:t>Health Literacy</a:t>
                      </a:r>
                      <a:endParaRPr lang="en-US" sz="1600" dirty="0"/>
                    </a:p>
                  </a:txBody>
                  <a:tcPr/>
                </a:tc>
              </a:tr>
              <a:tr h="998994">
                <a:tc>
                  <a:txBody>
                    <a:bodyPr/>
                    <a:lstStyle/>
                    <a:p>
                      <a:r>
                        <a:rPr lang="en-US" sz="1600" dirty="0" smtClean="0"/>
                        <a:t>Health</a:t>
                      </a:r>
                      <a:r>
                        <a:rPr lang="en-US" sz="1600" baseline="0" dirty="0" smtClean="0"/>
                        <a:t> Literacy</a:t>
                      </a:r>
                    </a:p>
                    <a:p>
                      <a:pPr marL="285750" indent="-285750">
                        <a:buFont typeface="Arial" panose="020B0604020202020204" pitchFamily="34" charset="0"/>
                        <a:buChar char="•"/>
                      </a:pPr>
                      <a:r>
                        <a:rPr lang="en-US" sz="1600" baseline="0" dirty="0" smtClean="0"/>
                        <a:t>How health literacy impacts health</a:t>
                      </a:r>
                    </a:p>
                    <a:p>
                      <a:pPr marL="285750" indent="-285750">
                        <a:buFont typeface="Arial" panose="020B0604020202020204" pitchFamily="34" charset="0"/>
                        <a:buChar char="•"/>
                      </a:pPr>
                      <a:r>
                        <a:rPr lang="en-US" sz="1600" baseline="0" dirty="0" smtClean="0"/>
                        <a:t>Guidelines for health literate materials</a:t>
                      </a:r>
                    </a:p>
                    <a:p>
                      <a:pPr marL="285750" indent="-285750">
                        <a:buFont typeface="Arial" panose="020B0604020202020204" pitchFamily="34" charset="0"/>
                        <a:buChar char="•"/>
                      </a:pPr>
                      <a:r>
                        <a:rPr lang="en-US" sz="1600" baseline="0" dirty="0" smtClean="0"/>
                        <a:t>Teach Back technique</a:t>
                      </a:r>
                      <a:endParaRPr lang="en-US" sz="1600" dirty="0"/>
                    </a:p>
                  </a:txBody>
                  <a:tcPr/>
                </a:tc>
                <a:tc>
                  <a:txBody>
                    <a:bodyPr/>
                    <a:lstStyle/>
                    <a:p>
                      <a:r>
                        <a:rPr lang="en-US" sz="1600" dirty="0" smtClean="0"/>
                        <a:t>Facilitation Skills and Tips for Trainers</a:t>
                      </a:r>
                      <a:endParaRPr lang="en-US" sz="1600" dirty="0"/>
                    </a:p>
                  </a:txBody>
                  <a:tcPr/>
                </a:tc>
              </a:tr>
              <a:tr h="455438">
                <a:tc>
                  <a:txBody>
                    <a:bodyPr/>
                    <a:lstStyle/>
                    <a:p>
                      <a:endParaRPr lang="en-US" dirty="0"/>
                    </a:p>
                  </a:txBody>
                  <a:tcPr/>
                </a:tc>
                <a:tc>
                  <a:txBody>
                    <a:bodyPr/>
                    <a:lstStyle/>
                    <a:p>
                      <a:r>
                        <a:rPr lang="en-US" sz="1600" dirty="0" smtClean="0"/>
                        <a:t>Hands-On </a:t>
                      </a:r>
                      <a:r>
                        <a:rPr lang="en-US" sz="1600" baseline="0" dirty="0" smtClean="0"/>
                        <a:t>Practice for Trainers</a:t>
                      </a:r>
                      <a:endParaRPr lang="en-US" sz="1600" dirty="0"/>
                    </a:p>
                  </a:txBody>
                  <a:tcPr/>
                </a:tc>
              </a:tr>
              <a:tr h="712471">
                <a:tc>
                  <a:txBody>
                    <a:bodyPr/>
                    <a:lstStyle/>
                    <a:p>
                      <a:endParaRPr lang="en-US" sz="1600" dirty="0"/>
                    </a:p>
                  </a:txBody>
                  <a:tcPr/>
                </a:tc>
                <a:tc>
                  <a:txBody>
                    <a:bodyPr/>
                    <a:lstStyle/>
                    <a:p>
                      <a:r>
                        <a:rPr lang="en-US" sz="1600" dirty="0" smtClean="0"/>
                        <a:t>TTT</a:t>
                      </a:r>
                      <a:r>
                        <a:rPr lang="en-US" sz="1600" baseline="0" dirty="0" smtClean="0"/>
                        <a:t> Program Requirements and Expectations</a:t>
                      </a:r>
                      <a:endParaRPr lang="en-US" sz="1600" dirty="0"/>
                    </a:p>
                  </a:txBody>
                  <a:tcPr/>
                </a:tc>
              </a:tr>
            </a:tbl>
          </a:graphicData>
        </a:graphic>
      </p:graphicFrame>
      <p:sp>
        <p:nvSpPr>
          <p:cNvPr id="3" name="Right Brace 2"/>
          <p:cNvSpPr/>
          <p:nvPr/>
        </p:nvSpPr>
        <p:spPr>
          <a:xfrm>
            <a:off x="3962400" y="1752600"/>
            <a:ext cx="457200" cy="3810000"/>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449701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Rectangle 3"/>
          <p:cNvSpPr/>
          <p:nvPr/>
        </p:nvSpPr>
        <p:spPr>
          <a:xfrm>
            <a:off x="1447800" y="4419600"/>
            <a:ext cx="62484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Training Objectives</a:t>
            </a:r>
            <a:endParaRPr lang="en-US" dirty="0"/>
          </a:p>
        </p:txBody>
      </p:sp>
      <p:sp>
        <p:nvSpPr>
          <p:cNvPr id="5" name="Content Placeholder 4"/>
          <p:cNvSpPr>
            <a:spLocks noGrp="1"/>
          </p:cNvSpPr>
          <p:nvPr>
            <p:ph idx="1"/>
          </p:nvPr>
        </p:nvSpPr>
        <p:spPr/>
        <p:txBody>
          <a:bodyPr/>
          <a:lstStyle/>
          <a:p>
            <a:endParaRPr lang="en-US"/>
          </a:p>
        </p:txBody>
      </p:sp>
      <p:graphicFrame>
        <p:nvGraphicFramePr>
          <p:cNvPr id="6" name="Content Placeholder 3"/>
          <p:cNvGraphicFramePr>
            <a:graphicFrameLocks/>
          </p:cNvGraphicFramePr>
          <p:nvPr>
            <p:extLst>
              <p:ext uri="{D42A27DB-BD31-4B8C-83A1-F6EECF244321}">
                <p14:modId xmlns:p14="http://schemas.microsoft.com/office/powerpoint/2010/main" val="4140988041"/>
              </p:ext>
            </p:extLst>
          </p:nvPr>
        </p:nvGraphicFramePr>
        <p:xfrm>
          <a:off x="457200" y="1295400"/>
          <a:ext cx="8305800" cy="5212249"/>
        </p:xfrm>
        <a:graphic>
          <a:graphicData uri="http://schemas.openxmlformats.org/drawingml/2006/table">
            <a:tbl>
              <a:tblPr firstRow="1" bandRow="1">
                <a:tableStyleId>{5C22544A-7EE6-4342-B048-85BDC9FD1C3A}</a:tableStyleId>
              </a:tblPr>
              <a:tblGrid>
                <a:gridCol w="4152900"/>
                <a:gridCol w="4152900"/>
              </a:tblGrid>
              <a:tr h="454463">
                <a:tc>
                  <a:txBody>
                    <a:bodyPr/>
                    <a:lstStyle/>
                    <a:p>
                      <a:pPr algn="ctr"/>
                      <a:r>
                        <a:rPr lang="en-US" sz="1800" dirty="0" smtClean="0"/>
                        <a:t>1.5-2.0</a:t>
                      </a:r>
                      <a:r>
                        <a:rPr lang="en-US" sz="1800" baseline="0" dirty="0" smtClean="0"/>
                        <a:t> Hour </a:t>
                      </a:r>
                      <a:r>
                        <a:rPr lang="en-US" sz="1800" i="1" baseline="0" dirty="0" smtClean="0"/>
                        <a:t>Staff</a:t>
                      </a:r>
                      <a:r>
                        <a:rPr lang="en-US" sz="1800" baseline="0" dirty="0" smtClean="0"/>
                        <a:t> Training</a:t>
                      </a:r>
                      <a:endParaRPr lang="en-US" sz="1800" dirty="0"/>
                    </a:p>
                  </a:txBody>
                  <a:tcPr/>
                </a:tc>
                <a:tc>
                  <a:txBody>
                    <a:bodyPr/>
                    <a:lstStyle/>
                    <a:p>
                      <a:pPr algn="ctr"/>
                      <a:r>
                        <a:rPr lang="en-US" sz="1800" dirty="0" smtClean="0"/>
                        <a:t>7.5</a:t>
                      </a:r>
                      <a:r>
                        <a:rPr lang="en-US" sz="1800" baseline="0" dirty="0" smtClean="0"/>
                        <a:t> Hour </a:t>
                      </a:r>
                      <a:r>
                        <a:rPr lang="en-US" sz="1800" i="1" baseline="0" dirty="0" smtClean="0"/>
                        <a:t>Train the Trainer </a:t>
                      </a:r>
                      <a:r>
                        <a:rPr lang="en-US" sz="1800" baseline="0" dirty="0" smtClean="0"/>
                        <a:t>Program</a:t>
                      </a:r>
                      <a:endParaRPr lang="en-US" sz="1800" dirty="0"/>
                    </a:p>
                  </a:txBody>
                  <a:tcPr/>
                </a:tc>
              </a:tr>
              <a:tr h="425331">
                <a:tc>
                  <a:txBody>
                    <a:bodyPr/>
                    <a:lstStyle/>
                    <a:p>
                      <a:r>
                        <a:rPr lang="en-US" sz="1600" dirty="0" smtClean="0"/>
                        <a:t>Identify the role social determinants of health have on population health outcomes</a:t>
                      </a:r>
                      <a:endParaRPr lang="en-US" sz="1600" dirty="0"/>
                    </a:p>
                  </a:txBody>
                  <a:tcPr/>
                </a:tc>
                <a:tc>
                  <a:txBody>
                    <a:bodyPr/>
                    <a:lstStyle/>
                    <a:p>
                      <a:r>
                        <a:rPr lang="en-US" sz="1600" dirty="0" smtClean="0"/>
                        <a:t>Define and identify</a:t>
                      </a:r>
                      <a:r>
                        <a:rPr lang="en-US" sz="1600" baseline="0" dirty="0" smtClean="0"/>
                        <a:t> cultural barriers</a:t>
                      </a:r>
                      <a:endParaRPr lang="en-US" sz="1600" dirty="0"/>
                    </a:p>
                  </a:txBody>
                  <a:tcPr/>
                </a:tc>
              </a:tr>
              <a:tr h="425331">
                <a:tc>
                  <a:txBody>
                    <a:bodyPr/>
                    <a:lstStyle/>
                    <a:p>
                      <a:r>
                        <a:rPr lang="en-US" sz="1600" dirty="0" smtClean="0"/>
                        <a:t>Understand</a:t>
                      </a:r>
                      <a:r>
                        <a:rPr lang="en-US" sz="1600" baseline="0" dirty="0" smtClean="0"/>
                        <a:t> the relationship between place and health on Long Island</a:t>
                      </a:r>
                      <a:endParaRPr lang="en-US" sz="1600" dirty="0"/>
                    </a:p>
                  </a:txBody>
                  <a:tcPr/>
                </a:tc>
                <a:tc>
                  <a:txBody>
                    <a:bodyPr/>
                    <a:lstStyle/>
                    <a:p>
                      <a:r>
                        <a:rPr lang="en-US" sz="1600" dirty="0" smtClean="0"/>
                        <a:t>Understand unconscious bias</a:t>
                      </a:r>
                      <a:endParaRPr lang="en-US" sz="1600" dirty="0"/>
                    </a:p>
                  </a:txBody>
                  <a:tcPr/>
                </a:tc>
              </a:tr>
              <a:tr h="425331">
                <a:tc>
                  <a:txBody>
                    <a:bodyPr/>
                    <a:lstStyle/>
                    <a:p>
                      <a:r>
                        <a:rPr lang="en-US" sz="1600" dirty="0" smtClean="0"/>
                        <a:t>Describe unconscious</a:t>
                      </a:r>
                      <a:r>
                        <a:rPr lang="en-US" sz="1600" baseline="0" dirty="0" smtClean="0"/>
                        <a:t> bias</a:t>
                      </a:r>
                      <a:endParaRPr lang="en-US" sz="1600" dirty="0"/>
                    </a:p>
                  </a:txBody>
                  <a:tcPr/>
                </a:tc>
                <a:tc>
                  <a:txBody>
                    <a:bodyPr/>
                    <a:lstStyle/>
                    <a:p>
                      <a:r>
                        <a:rPr lang="en-US" sz="1600" dirty="0" smtClean="0"/>
                        <a:t>Explain</a:t>
                      </a:r>
                      <a:r>
                        <a:rPr lang="en-US" sz="1600" baseline="0" dirty="0" smtClean="0"/>
                        <a:t> how social determinants affect health in communities on Long Island</a:t>
                      </a:r>
                      <a:endParaRPr lang="en-US" sz="1600" dirty="0"/>
                    </a:p>
                  </a:txBody>
                  <a:tcPr/>
                </a:tc>
              </a:tr>
              <a:tr h="645595">
                <a:tc>
                  <a:txBody>
                    <a:bodyPr/>
                    <a:lstStyle/>
                    <a:p>
                      <a:r>
                        <a:rPr lang="en-US" sz="1600" dirty="0" smtClean="0"/>
                        <a:t>Understand</a:t>
                      </a:r>
                      <a:r>
                        <a:rPr lang="en-US" sz="1600" baseline="0" dirty="0" smtClean="0"/>
                        <a:t> how the National CLAS standards can help to reduce health disparities</a:t>
                      </a:r>
                      <a:endParaRPr lang="en-US" sz="1600" dirty="0"/>
                    </a:p>
                  </a:txBody>
                  <a:tcPr/>
                </a:tc>
                <a:tc>
                  <a:txBody>
                    <a:bodyPr/>
                    <a:lstStyle/>
                    <a:p>
                      <a:r>
                        <a:rPr lang="en-US" sz="1600" dirty="0" smtClean="0"/>
                        <a:t>Apply the concepts of cultural humility</a:t>
                      </a:r>
                      <a:r>
                        <a:rPr lang="en-US" sz="1600" baseline="0" dirty="0" smtClean="0"/>
                        <a:t> in community based organizations</a:t>
                      </a:r>
                      <a:endParaRPr lang="en-US" sz="1600" dirty="0"/>
                    </a:p>
                  </a:txBody>
                  <a:tcPr/>
                </a:tc>
              </a:tr>
              <a:tr h="425331">
                <a:tc>
                  <a:txBody>
                    <a:bodyPr/>
                    <a:lstStyle/>
                    <a:p>
                      <a:r>
                        <a:rPr lang="en-US" sz="1600" dirty="0" smtClean="0"/>
                        <a:t>Apply the concept</a:t>
                      </a:r>
                      <a:r>
                        <a:rPr lang="en-US" sz="1600" baseline="0" dirty="0" smtClean="0"/>
                        <a:t> of cultural humility in community-based organizations</a:t>
                      </a:r>
                      <a:endParaRPr lang="en-US" sz="1600" dirty="0"/>
                    </a:p>
                  </a:txBody>
                  <a:tcPr/>
                </a:tc>
                <a:tc>
                  <a:txBody>
                    <a:bodyPr/>
                    <a:lstStyle/>
                    <a:p>
                      <a:r>
                        <a:rPr lang="en-US" sz="1600" dirty="0" smtClean="0"/>
                        <a:t>Identify tools to create an environment that is welcoming to people from all cultures</a:t>
                      </a:r>
                      <a:endParaRPr lang="en-US" sz="1600" dirty="0"/>
                    </a:p>
                  </a:txBody>
                  <a:tcPr/>
                </a:tc>
              </a:tr>
              <a:tr h="425331">
                <a:tc>
                  <a:txBody>
                    <a:bodyPr/>
                    <a:lstStyle/>
                    <a:p>
                      <a:r>
                        <a:rPr lang="en-US" sz="1600" dirty="0" smtClean="0"/>
                        <a:t>Describe the components of health literacy</a:t>
                      </a:r>
                      <a:endParaRPr lang="en-US" sz="1600" dirty="0"/>
                    </a:p>
                  </a:txBody>
                  <a:tcPr/>
                </a:tc>
                <a:tc>
                  <a:txBody>
                    <a:bodyPr/>
                    <a:lstStyle/>
                    <a:p>
                      <a:r>
                        <a:rPr lang="en-US" sz="1600" dirty="0" smtClean="0"/>
                        <a:t>Describe the components of health literacy</a:t>
                      </a:r>
                      <a:endParaRPr lang="en-US" sz="1600" dirty="0"/>
                    </a:p>
                  </a:txBody>
                  <a:tcPr/>
                </a:tc>
              </a:tr>
              <a:tr h="685190">
                <a:tc>
                  <a:txBody>
                    <a:bodyPr/>
                    <a:lstStyle/>
                    <a:p>
                      <a:r>
                        <a:rPr lang="en-US" sz="1600" dirty="0" smtClean="0"/>
                        <a:t>Explain the</a:t>
                      </a:r>
                      <a:r>
                        <a:rPr lang="en-US" sz="1600" baseline="0" dirty="0" smtClean="0"/>
                        <a:t> “teach back” method</a:t>
                      </a:r>
                      <a:endParaRPr lang="en-US" sz="1600" dirty="0"/>
                    </a:p>
                  </a:txBody>
                  <a:tcPr/>
                </a:tc>
                <a:tc>
                  <a:txBody>
                    <a:bodyPr/>
                    <a:lstStyle/>
                    <a:p>
                      <a:r>
                        <a:rPr lang="en-US" sz="1600" dirty="0" smtClean="0"/>
                        <a:t>Understand how to use the “teach back” method</a:t>
                      </a:r>
                      <a:endParaRPr lang="en-US" sz="1600" dirty="0"/>
                    </a:p>
                  </a:txBody>
                  <a:tcPr/>
                </a:tc>
              </a:tr>
              <a:tr h="685190">
                <a:tc>
                  <a:txBody>
                    <a:bodyPr/>
                    <a:lstStyle/>
                    <a:p>
                      <a:endParaRPr lang="en-US" sz="1600" dirty="0"/>
                    </a:p>
                  </a:txBody>
                  <a:tcPr/>
                </a:tc>
                <a:tc>
                  <a:txBody>
                    <a:bodyPr/>
                    <a:lstStyle/>
                    <a:p>
                      <a:r>
                        <a:rPr lang="en-US" sz="1600" b="1" i="1" dirty="0" smtClean="0"/>
                        <a:t>Personal Goals</a:t>
                      </a:r>
                      <a:endParaRPr lang="en-US" sz="1600" b="1" i="1" dirty="0"/>
                    </a:p>
                  </a:txBody>
                  <a:tcPr/>
                </a:tc>
              </a:tr>
            </a:tbl>
          </a:graphicData>
        </a:graphic>
      </p:graphicFrame>
    </p:spTree>
    <p:extLst>
      <p:ext uri="{BB962C8B-B14F-4D97-AF65-F5344CB8AC3E}">
        <p14:creationId xmlns:p14="http://schemas.microsoft.com/office/powerpoint/2010/main" val="3404057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Kirkpatrick Four-Level Training Evaluation Model</a:t>
            </a:r>
          </a:p>
        </p:txBody>
      </p:sp>
      <p:sp>
        <p:nvSpPr>
          <p:cNvPr id="3" name="Content Placeholder 2"/>
          <p:cNvSpPr>
            <a:spLocks noGrp="1"/>
          </p:cNvSpPr>
          <p:nvPr>
            <p:ph idx="1"/>
          </p:nvPr>
        </p:nvSpPr>
        <p:spPr/>
        <p:txBody>
          <a:bodyPr>
            <a:normAutofit/>
          </a:bodyPr>
          <a:lstStyle/>
          <a:p>
            <a:pPr lvl="0"/>
            <a:r>
              <a:rPr lang="en-US" dirty="0" smtClean="0"/>
              <a:t>Reaction</a:t>
            </a:r>
            <a:r>
              <a:rPr lang="en-US" dirty="0"/>
              <a:t>: Participant reaction to training, instructor and curriculum content.</a:t>
            </a:r>
          </a:p>
          <a:p>
            <a:pPr lvl="0"/>
            <a:r>
              <a:rPr lang="en-US" dirty="0"/>
              <a:t>Learning: Were all learning objectives met?</a:t>
            </a:r>
          </a:p>
          <a:p>
            <a:pPr lvl="0"/>
            <a:r>
              <a:rPr lang="en-US" dirty="0"/>
              <a:t>Behavior: How information is applied post-training or what challenges prevent behavior change.</a:t>
            </a:r>
          </a:p>
          <a:p>
            <a:pPr lvl="0"/>
            <a:r>
              <a:rPr lang="en-US" dirty="0"/>
              <a:t>Results: Were targeted health outcomes improved?</a:t>
            </a:r>
          </a:p>
          <a:p>
            <a:endParaRPr lang="en-US" dirty="0"/>
          </a:p>
        </p:txBody>
      </p:sp>
    </p:spTree>
    <p:extLst>
      <p:ext uri="{BB962C8B-B14F-4D97-AF65-F5344CB8AC3E}">
        <p14:creationId xmlns:p14="http://schemas.microsoft.com/office/powerpoint/2010/main" val="33756977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from Trainers</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LINCS</a:t>
            </a:r>
          </a:p>
          <a:p>
            <a:pPr lvl="1"/>
            <a:r>
              <a:rPr lang="en-US" dirty="0"/>
              <a:t>Curriculum was simple to use and designed in a way that allows her to tailor the content to the audience she is presenting to. </a:t>
            </a:r>
          </a:p>
          <a:p>
            <a:pPr lvl="1"/>
            <a:r>
              <a:rPr lang="en-US" dirty="0"/>
              <a:t>The focus on pockets of underserved communities is a curriculum highlight for her.</a:t>
            </a:r>
          </a:p>
          <a:p>
            <a:r>
              <a:rPr lang="en-US" b="1" dirty="0"/>
              <a:t>EOC</a:t>
            </a:r>
          </a:p>
          <a:p>
            <a:pPr lvl="1"/>
            <a:r>
              <a:rPr lang="en-US" dirty="0"/>
              <a:t>“Within evaluations, someone commented that they liked how I made them apply it to their everyday workflow. I have learned that when you know your audience, you can personalize the training to them, and that goes a long way” </a:t>
            </a:r>
          </a:p>
          <a:p>
            <a:pPr lvl="1"/>
            <a:r>
              <a:rPr lang="en-US" dirty="0"/>
              <a:t>“This training will increase awareness, reinforce what staff already know, and validate beliefs. </a:t>
            </a:r>
          </a:p>
          <a:p>
            <a:pPr lvl="1"/>
            <a:r>
              <a:rPr lang="en-US" dirty="0"/>
              <a:t>“Martine’s video about suburbs hit home with my audience”</a:t>
            </a:r>
          </a:p>
          <a:p>
            <a:endParaRPr lang="en-US" dirty="0"/>
          </a:p>
        </p:txBody>
      </p:sp>
    </p:spTree>
    <p:extLst>
      <p:ext uri="{BB962C8B-B14F-4D97-AF65-F5344CB8AC3E}">
        <p14:creationId xmlns:p14="http://schemas.microsoft.com/office/powerpoint/2010/main" val="1965915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ounded Rectangle 7"/>
          <p:cNvSpPr/>
          <p:nvPr/>
        </p:nvSpPr>
        <p:spPr>
          <a:xfrm>
            <a:off x="1905000" y="5715000"/>
            <a:ext cx="5410200" cy="9906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330200"/>
            <a:ext cx="8229600" cy="1143000"/>
          </a:xfrm>
        </p:spPr>
        <p:txBody>
          <a:bodyPr/>
          <a:lstStyle/>
          <a:p>
            <a:r>
              <a:rPr lang="en-US" dirty="0" smtClean="0"/>
              <a:t>LIHC/PHIP Establishment and Role</a:t>
            </a:r>
            <a:endParaRPr lang="en-US" dirty="0"/>
          </a:p>
        </p:txBody>
      </p:sp>
      <p:sp>
        <p:nvSpPr>
          <p:cNvPr id="5" name="Rounded Rectangle 4"/>
          <p:cNvSpPr/>
          <p:nvPr/>
        </p:nvSpPr>
        <p:spPr>
          <a:xfrm>
            <a:off x="295275" y="1460500"/>
            <a:ext cx="4724400" cy="15748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February 2013</a:t>
            </a:r>
            <a:r>
              <a:rPr lang="en-US" dirty="0"/>
              <a:t>: Voluntarily, stakeholders from across Long </a:t>
            </a:r>
            <a:r>
              <a:rPr lang="en-US" dirty="0" smtClean="0"/>
              <a:t>Island-hospitals convene </a:t>
            </a:r>
            <a:r>
              <a:rPr lang="en-US" dirty="0"/>
              <a:t>to jointly work on Community Health Needs </a:t>
            </a:r>
            <a:r>
              <a:rPr lang="en-US" dirty="0" smtClean="0"/>
              <a:t>Assessments. </a:t>
            </a:r>
            <a:endParaRPr lang="en-US" dirty="0"/>
          </a:p>
          <a:p>
            <a:pPr algn="ctr"/>
            <a:endParaRPr lang="en-US" dirty="0"/>
          </a:p>
        </p:txBody>
      </p:sp>
      <p:sp>
        <p:nvSpPr>
          <p:cNvPr id="6" name="Rounded Rectangle 5"/>
          <p:cNvSpPr/>
          <p:nvPr/>
        </p:nvSpPr>
        <p:spPr>
          <a:xfrm>
            <a:off x="323850" y="3352800"/>
            <a:ext cx="4724400" cy="1295400"/>
          </a:xfrm>
          <a:prstGeom prst="roundRect">
            <a:avLst/>
          </a:prstGeom>
          <a:solidFill>
            <a:srgbClr val="B671C1"/>
          </a:solidFill>
          <a:ln>
            <a:solidFill>
              <a:srgbClr val="B67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t>September 2014: </a:t>
            </a:r>
            <a:r>
              <a:rPr lang="en-US" dirty="0"/>
              <a:t>New York State Department of Health introduces the Population Health Improvement Program (PHIP). </a:t>
            </a:r>
          </a:p>
          <a:p>
            <a:pPr algn="ctr"/>
            <a:endParaRPr lang="en-US" dirty="0"/>
          </a:p>
        </p:txBody>
      </p:sp>
      <p:sp>
        <p:nvSpPr>
          <p:cNvPr id="7" name="Rounded Rectangle 6"/>
          <p:cNvSpPr/>
          <p:nvPr/>
        </p:nvSpPr>
        <p:spPr>
          <a:xfrm>
            <a:off x="304800" y="4953000"/>
            <a:ext cx="4724400" cy="1752600"/>
          </a:xfrm>
          <a:prstGeom prst="roundRect">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t>December 2014</a:t>
            </a:r>
            <a:r>
              <a:rPr lang="en-US" dirty="0"/>
              <a:t>: The Long Island Health Collaborative receives funding through the PHIP </a:t>
            </a:r>
            <a:r>
              <a:rPr lang="en-US" dirty="0" smtClean="0"/>
              <a:t>to become the </a:t>
            </a:r>
            <a:r>
              <a:rPr lang="en-US" dirty="0"/>
              <a:t>primary work group associated with carrying out the goals of the PHIP grant.</a:t>
            </a:r>
          </a:p>
          <a:p>
            <a:pPr algn="ctr"/>
            <a:endParaRPr lang="en-US" dirty="0"/>
          </a:p>
        </p:txBody>
      </p:sp>
      <p:sp>
        <p:nvSpPr>
          <p:cNvPr id="9" name="Rounded Rectangle 8"/>
          <p:cNvSpPr/>
          <p:nvPr/>
        </p:nvSpPr>
        <p:spPr>
          <a:xfrm>
            <a:off x="5041900" y="1460500"/>
            <a:ext cx="3962400" cy="2819400"/>
          </a:xfrm>
          <a:prstGeom prst="roundRect">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smtClean="0"/>
              <a:t>Areas of Focus</a:t>
            </a:r>
            <a:endParaRPr lang="en-US" sz="2000" b="1" i="1" dirty="0" smtClean="0"/>
          </a:p>
          <a:p>
            <a:r>
              <a:rPr lang="en-US" b="1" i="1" dirty="0" smtClean="0"/>
              <a:t>Chronic </a:t>
            </a:r>
            <a:r>
              <a:rPr lang="en-US" b="1" i="1" dirty="0"/>
              <a:t>Disease</a:t>
            </a:r>
            <a:r>
              <a:rPr lang="en-US" dirty="0"/>
              <a:t> </a:t>
            </a:r>
            <a:endParaRPr lang="en-US" dirty="0" smtClean="0"/>
          </a:p>
          <a:p>
            <a:pPr marL="800100" lvl="1" indent="-342900">
              <a:buFont typeface="Arial" panose="020B0604020202020204" pitchFamily="34" charset="0"/>
              <a:buChar char="•"/>
            </a:pPr>
            <a:r>
              <a:rPr lang="en-US" dirty="0" smtClean="0"/>
              <a:t>Obesity </a:t>
            </a:r>
          </a:p>
          <a:p>
            <a:pPr marL="800100" lvl="1" indent="-342900">
              <a:buFont typeface="Arial" panose="020B0604020202020204" pitchFamily="34" charset="0"/>
              <a:buChar char="•"/>
            </a:pPr>
            <a:r>
              <a:rPr lang="en-US" dirty="0" smtClean="0"/>
              <a:t>Preventive </a:t>
            </a:r>
            <a:r>
              <a:rPr lang="en-US" dirty="0"/>
              <a:t>Care and </a:t>
            </a:r>
            <a:r>
              <a:rPr lang="en-US" dirty="0" smtClean="0"/>
              <a:t>Management</a:t>
            </a:r>
          </a:p>
          <a:p>
            <a:pPr algn="ctr"/>
            <a:r>
              <a:rPr lang="en-US" b="1" i="1" dirty="0" smtClean="0"/>
              <a:t>Behavioral Health</a:t>
            </a:r>
            <a:r>
              <a:rPr lang="en-US" dirty="0" smtClean="0"/>
              <a:t> as </a:t>
            </a:r>
            <a:r>
              <a:rPr lang="en-US" dirty="0"/>
              <a:t>an area of overlay within intervention strategies. </a:t>
            </a:r>
          </a:p>
        </p:txBody>
      </p:sp>
      <p:sp>
        <p:nvSpPr>
          <p:cNvPr id="10" name="Rectangle 9"/>
          <p:cNvSpPr/>
          <p:nvPr/>
        </p:nvSpPr>
        <p:spPr>
          <a:xfrm>
            <a:off x="5080000" y="4279900"/>
            <a:ext cx="3962400" cy="2585323"/>
          </a:xfrm>
          <a:prstGeom prst="rect">
            <a:avLst/>
          </a:prstGeom>
          <a:noFill/>
        </p:spPr>
        <p:txBody>
          <a:bodyPr wrap="square" lIns="91440" tIns="45720" rIns="91440" bIns="45720">
            <a:spAutoFit/>
          </a:bodyP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LIHC sponsored programs and initiatives belong to LIHC member organizations and follow the collective impact model.</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  role of the PHIP team includes convening key players, building consensus, organizing projects and supporting the needs of members as related to population health strategies.</a:t>
            </a:r>
          </a:p>
          <a:p>
            <a:pPr algn="ctr"/>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We are here for YOU!</a:t>
            </a:r>
            <a:endParaRPr 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809624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wipe(down)">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10">
                                            <p:txEl>
                                              <p:pRg st="1" end="1"/>
                                            </p:txEl>
                                          </p:spTgt>
                                        </p:tgtEl>
                                        <p:attrNameLst>
                                          <p:attrName>style.visibility</p:attrName>
                                        </p:attrNameLst>
                                      </p:cBhvr>
                                      <p:to>
                                        <p:strVal val="visible"/>
                                      </p:to>
                                    </p:set>
                                    <p:animEffect transition="in" filter="wipe(down)">
                                      <p:cBhvr>
                                        <p:cTn id="16" dur="500"/>
                                        <p:tgtEl>
                                          <p:spTgt spid="1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animEffect transition="in" filter="wipe(down)">
                                      <p:cBhvr>
                                        <p:cTn id="21"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Meetings</a:t>
            </a:r>
            <a:endParaRPr lang="en-US" dirty="0"/>
          </a:p>
        </p:txBody>
      </p:sp>
      <p:sp>
        <p:nvSpPr>
          <p:cNvPr id="3" name="Content Placeholder 2"/>
          <p:cNvSpPr>
            <a:spLocks noGrp="1"/>
          </p:cNvSpPr>
          <p:nvPr>
            <p:ph idx="1"/>
          </p:nvPr>
        </p:nvSpPr>
        <p:spPr/>
        <p:txBody>
          <a:bodyPr/>
          <a:lstStyle/>
          <a:p>
            <a:r>
              <a:rPr lang="en-US" sz="3600" dirty="0" smtClean="0"/>
              <a:t>February </a:t>
            </a:r>
            <a:r>
              <a:rPr lang="en-US" sz="3600" dirty="0" smtClean="0"/>
              <a:t>15, 2017: 9:30-11:30am </a:t>
            </a:r>
            <a:r>
              <a:rPr lang="en-US" sz="2400" dirty="0" smtClean="0"/>
              <a:t>(</a:t>
            </a:r>
            <a:r>
              <a:rPr lang="en-US" sz="2400" dirty="0" smtClean="0"/>
              <a:t>Marcum, 10 Melville Park Rd, Melville, NY)</a:t>
            </a:r>
            <a:endParaRPr lang="en-US" sz="2400" dirty="0" smtClean="0"/>
          </a:p>
          <a:p>
            <a:r>
              <a:rPr lang="en-US" sz="3600" dirty="0" smtClean="0"/>
              <a:t>March 15, 2017: 9:30-11:30am</a:t>
            </a:r>
          </a:p>
          <a:p>
            <a:pPr marL="0" indent="0">
              <a:buNone/>
            </a:pPr>
            <a:r>
              <a:rPr lang="en-US" sz="2800" dirty="0" smtClean="0"/>
              <a:t>Please </a:t>
            </a:r>
            <a:r>
              <a:rPr lang="en-US" sz="2800" dirty="0"/>
              <a:t>b</a:t>
            </a:r>
            <a:r>
              <a:rPr lang="en-US" sz="2800" dirty="0" smtClean="0"/>
              <a:t>ring your healthy donations!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3200400"/>
            <a:ext cx="2286000" cy="3188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26916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lstStyle/>
          <a:p>
            <a:r>
              <a:rPr lang="en-US" dirty="0" smtClean="0"/>
              <a:t>Questions/Feedback?</a:t>
            </a:r>
            <a:endParaRPr lang="en-US" dirty="0"/>
          </a:p>
        </p:txBody>
      </p:sp>
    </p:spTree>
    <p:extLst>
      <p:ext uri="{BB962C8B-B14F-4D97-AF65-F5344CB8AC3E}">
        <p14:creationId xmlns:p14="http://schemas.microsoft.com/office/powerpoint/2010/main" val="2579613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p:txBody>
          <a:bodyPr/>
          <a:lstStyle/>
          <a:p>
            <a:r>
              <a:rPr lang="en-US" dirty="0" smtClean="0"/>
              <a:t>School/Library Mailing and Engagement</a:t>
            </a:r>
          </a:p>
          <a:p>
            <a:pPr lvl="1"/>
            <a:r>
              <a:rPr lang="en-US" dirty="0" smtClean="0"/>
              <a:t>Public Libraries as Partners for Population Health</a:t>
            </a:r>
            <a:endParaRPr lang="en-US" dirty="0"/>
          </a:p>
        </p:txBody>
      </p:sp>
    </p:spTree>
    <p:extLst>
      <p:ext uri="{BB962C8B-B14F-4D97-AF65-F5344CB8AC3E}">
        <p14:creationId xmlns:p14="http://schemas.microsoft.com/office/powerpoint/2010/main" val="3430651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 name="Rounded Rectangle 4"/>
          <p:cNvSpPr/>
          <p:nvPr/>
        </p:nvSpPr>
        <p:spPr>
          <a:xfrm>
            <a:off x="1905000" y="5715000"/>
            <a:ext cx="5410200" cy="9906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13397"/>
            <a:ext cx="4800600" cy="66967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2641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PHIP </a:t>
            </a:r>
            <a:r>
              <a:rPr lang="en-US" dirty="0" err="1" smtClean="0"/>
              <a:t>Workplan</a:t>
            </a:r>
            <a:endParaRPr lang="en-US" dirty="0"/>
          </a:p>
        </p:txBody>
      </p:sp>
      <p:sp>
        <p:nvSpPr>
          <p:cNvPr id="3" name="Content Placeholder 2"/>
          <p:cNvSpPr>
            <a:spLocks noGrp="1"/>
          </p:cNvSpPr>
          <p:nvPr>
            <p:ph idx="1"/>
          </p:nvPr>
        </p:nvSpPr>
        <p:spPr/>
        <p:txBody>
          <a:bodyPr/>
          <a:lstStyle/>
          <a:p>
            <a:r>
              <a:rPr lang="en-US" dirty="0" smtClean="0"/>
              <a:t>In final phases of </a:t>
            </a:r>
            <a:r>
              <a:rPr lang="en-US" dirty="0" err="1" smtClean="0"/>
              <a:t>workplan</a:t>
            </a:r>
            <a:r>
              <a:rPr lang="en-US" dirty="0" smtClean="0"/>
              <a:t> execution with NYS Department of Health</a:t>
            </a:r>
            <a:endParaRPr lang="en-US" dirty="0"/>
          </a:p>
        </p:txBody>
      </p:sp>
    </p:spTree>
    <p:extLst>
      <p:ext uri="{BB962C8B-B14F-4D97-AF65-F5344CB8AC3E}">
        <p14:creationId xmlns:p14="http://schemas.microsoft.com/office/powerpoint/2010/main" val="3020884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 of PHIP Steering Committee</a:t>
            </a:r>
            <a:endParaRPr lang="en-US" dirty="0"/>
          </a:p>
        </p:txBody>
      </p:sp>
      <p:sp>
        <p:nvSpPr>
          <p:cNvPr id="3" name="Content Placeholder 2"/>
          <p:cNvSpPr>
            <a:spLocks noGrp="1"/>
          </p:cNvSpPr>
          <p:nvPr>
            <p:ph idx="1"/>
          </p:nvPr>
        </p:nvSpPr>
        <p:spPr/>
        <p:txBody>
          <a:bodyPr>
            <a:normAutofit/>
          </a:bodyPr>
          <a:lstStyle/>
          <a:p>
            <a:r>
              <a:rPr lang="en-US" sz="2000" b="1" dirty="0"/>
              <a:t>Steering Committee</a:t>
            </a:r>
            <a:r>
              <a:rPr lang="en-US" sz="2000" dirty="0"/>
              <a:t> provides governance and consistency of purpose and messaging at all levels.  It reviews proposed documents and policies, supervises timely execution of LIPHIP work plan activities, makes recommendations regarding LIPHIP operations, and serves in an advisory council capacity to the industry partners’ subgroup.  Meets bi-monthly</a:t>
            </a:r>
            <a:r>
              <a:rPr lang="en-US" sz="2000" dirty="0" smtClean="0"/>
              <a:t>.</a:t>
            </a:r>
          </a:p>
          <a:p>
            <a:pPr marL="0" indent="0">
              <a:buNone/>
            </a:pPr>
            <a:endParaRPr lang="en-US" sz="2000" dirty="0"/>
          </a:p>
          <a:p>
            <a:r>
              <a:rPr lang="en-US" sz="2000" b="1" dirty="0"/>
              <a:t>Long Island Health Collaborative (LIHC)</a:t>
            </a:r>
            <a:r>
              <a:rPr lang="en-US" sz="2000" dirty="0"/>
              <a:t> is the core workgroup of the LIPHIP, as its diverse membership is the embodiment of population health.  Tasks and activities are accomplished through a subgroup structure, with staffing and other operational needs met by the LIPHIP staff.  Meets monthly. </a:t>
            </a:r>
            <a:endParaRPr lang="en-US" sz="2000" dirty="0"/>
          </a:p>
        </p:txBody>
      </p:sp>
    </p:spTree>
    <p:extLst>
      <p:ext uri="{BB962C8B-B14F-4D97-AF65-F5344CB8AC3E}">
        <p14:creationId xmlns:p14="http://schemas.microsoft.com/office/powerpoint/2010/main" val="3154259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305800" cy="6419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4340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Accomplishments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958919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Projects</a:t>
            </a:r>
            <a:endParaRPr lang="en-US" dirty="0"/>
          </a:p>
        </p:txBody>
      </p:sp>
      <p:sp>
        <p:nvSpPr>
          <p:cNvPr id="3" name="Content Placeholder 2"/>
          <p:cNvSpPr>
            <a:spLocks noGrp="1"/>
          </p:cNvSpPr>
          <p:nvPr>
            <p:ph idx="1"/>
          </p:nvPr>
        </p:nvSpPr>
        <p:spPr>
          <a:xfrm>
            <a:off x="457200" y="1524000"/>
            <a:ext cx="8229600" cy="4525963"/>
          </a:xfrm>
        </p:spPr>
        <p:txBody>
          <a:bodyPr>
            <a:normAutofit fontScale="92500" lnSpcReduction="20000"/>
          </a:bodyPr>
          <a:lstStyle/>
          <a:p>
            <a:r>
              <a:rPr lang="en-US" dirty="0" smtClean="0"/>
              <a:t>Data Workgroup Meeting</a:t>
            </a:r>
          </a:p>
          <a:p>
            <a:r>
              <a:rPr lang="en-US" dirty="0" smtClean="0"/>
              <a:t>Community Health Needs Assessments, Improvement Plans and Service Plans</a:t>
            </a:r>
          </a:p>
          <a:p>
            <a:r>
              <a:rPr lang="en-US" dirty="0" smtClean="0"/>
              <a:t>Update on Geocoding SPARCS data</a:t>
            </a:r>
          </a:p>
          <a:p>
            <a:r>
              <a:rPr lang="en-US" dirty="0" smtClean="0"/>
              <a:t>Trip to Data Gen</a:t>
            </a:r>
          </a:p>
          <a:p>
            <a:r>
              <a:rPr lang="en-US" dirty="0" smtClean="0"/>
              <a:t>Asthma Coalition Schools Committee-Data for Federal Grant Funding by District</a:t>
            </a:r>
          </a:p>
          <a:p>
            <a:r>
              <a:rPr lang="en-US" dirty="0" smtClean="0"/>
              <a:t>Population Health Dashboard</a:t>
            </a:r>
          </a:p>
          <a:p>
            <a:r>
              <a:rPr lang="en-US" dirty="0" smtClean="0"/>
              <a:t>Drill Down of Community Member Survey Data and Prevention Agenda</a:t>
            </a:r>
            <a:endParaRPr lang="en-US" dirty="0"/>
          </a:p>
        </p:txBody>
      </p:sp>
    </p:spTree>
    <p:extLst>
      <p:ext uri="{BB962C8B-B14F-4D97-AF65-F5344CB8AC3E}">
        <p14:creationId xmlns:p14="http://schemas.microsoft.com/office/powerpoint/2010/main" val="1051315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LIPHIP">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Suffolk Care Collaborativ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LIPHIP</Template>
  <TotalTime>9485</TotalTime>
  <Words>925</Words>
  <Application>Microsoft Office PowerPoint</Application>
  <PresentationFormat>On-screen Show (4:3)</PresentationFormat>
  <Paragraphs>128</Paragraphs>
  <Slides>21</Slides>
  <Notes>4</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LIPHIP</vt:lpstr>
      <vt:lpstr>1_Custom Design</vt:lpstr>
      <vt:lpstr>Suffolk Care Collaborative</vt:lpstr>
      <vt:lpstr> Long Island Population Health Improvement Project (LIPHIP)</vt:lpstr>
      <vt:lpstr>LIHC/PHIP Establishment and Role</vt:lpstr>
      <vt:lpstr>Announcements</vt:lpstr>
      <vt:lpstr>PowerPoint Presentation</vt:lpstr>
      <vt:lpstr>2017 PHIP Workplan</vt:lpstr>
      <vt:lpstr>Function of PHIP Steering Committee</vt:lpstr>
      <vt:lpstr>PowerPoint Presentation</vt:lpstr>
      <vt:lpstr>2016 Accomplishments</vt:lpstr>
      <vt:lpstr>Data Projects</vt:lpstr>
      <vt:lpstr>PowerPoint Presentation</vt:lpstr>
      <vt:lpstr>2017 Workgroup Projects and Reset</vt:lpstr>
      <vt:lpstr>Behavioral Health Workgroup</vt:lpstr>
      <vt:lpstr>Public Education, Outreach and Community Engagement</vt:lpstr>
      <vt:lpstr>Cultural Competency-Health Literacy Workgroup Activities</vt:lpstr>
      <vt:lpstr>Preparing Core Group of  Train the Trainers</vt:lpstr>
      <vt:lpstr>Program Outline and Variations</vt:lpstr>
      <vt:lpstr>Training Objectives</vt:lpstr>
      <vt:lpstr>Kirkpatrick Four-Level Training Evaluation Model</vt:lpstr>
      <vt:lpstr>Feedback from Trainers</vt:lpstr>
      <vt:lpstr>Upcoming Meetings</vt:lpstr>
      <vt:lpstr>Questions/Feedback?</vt:lpstr>
    </vt:vector>
  </TitlesOfParts>
  <Company>Healthcare Association of New York State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 Island Population Health Improvement Project (LIPHIP)</dc:title>
  <dc:creator>Admin</dc:creator>
  <cp:lastModifiedBy>Admin</cp:lastModifiedBy>
  <cp:revision>318</cp:revision>
  <cp:lastPrinted>2016-12-14T16:31:58Z</cp:lastPrinted>
  <dcterms:created xsi:type="dcterms:W3CDTF">2015-10-19T13:50:18Z</dcterms:created>
  <dcterms:modified xsi:type="dcterms:W3CDTF">2017-01-11T21:16:38Z</dcterms:modified>
</cp:coreProperties>
</file>